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6" r:id="rId6"/>
    <p:sldId id="267" r:id="rId7"/>
    <p:sldId id="268" r:id="rId8"/>
    <p:sldId id="269" r:id="rId9"/>
    <p:sldId id="271" r:id="rId10"/>
    <p:sldId id="261" r:id="rId11"/>
    <p:sldId id="262" r:id="rId12"/>
    <p:sldId id="264" r:id="rId13"/>
    <p:sldId id="265" r:id="rId14"/>
    <p:sldId id="270" r:id="rId15"/>
  </p:sldIdLst>
  <p:sldSz cx="14630400" cy="8229600"/>
  <p:notesSz cx="8229600" cy="14630400"/>
  <p:embeddedFontLst>
    <p:embeddedFont>
      <p:font typeface="Aptos Narrow" panose="020B0004020202020204" pitchFamily="34" charset="0"/>
      <p:regular r:id="rId17"/>
      <p:bold r:id="rId18"/>
    </p:embeddedFont>
    <p:embeddedFont>
      <p:font typeface="Bahnschrift Light SemiCondensed" panose="020B0502040204020203" pitchFamily="34" charset="0"/>
      <p:regular r:id="rId19"/>
    </p:embeddedFont>
    <p:embeddedFont>
      <p:font typeface="Bahnschrift SemiBold" panose="020B0502040204020203" pitchFamily="34" charset="0"/>
      <p:bold r:id="rId20"/>
    </p:embeddedFont>
    <p:embeddedFont>
      <p:font typeface="Bahnschrift SemiBold SemiConden" panose="020B0502040204020203" pitchFamily="34" charset="0"/>
      <p:bold r:id="rId21"/>
    </p:embeddedFont>
    <p:embeddedFont>
      <p:font typeface="Baskerville Old Face" panose="02020602080505020303" pitchFamily="18" charset="0"/>
      <p:regular r:id="rId22"/>
    </p:embeddedFont>
    <p:embeddedFont>
      <p:font typeface="Inter" panose="02000503000000020004" pitchFamily="2" charset="0"/>
      <p:regular r:id="rId23"/>
    </p:embeddedFont>
    <p:embeddedFont>
      <p:font typeface="Lora" pitchFamily="2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26" Type="http://schemas.openxmlformats.org/officeDocument/2006/relationships/font" Target="fonts/font10.fntdata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34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schemas.openxmlformats.org/officeDocument/2006/relationships/font" Target="fonts/font9.fntdata" /><Relationship Id="rId33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font" Target="fonts/font4.fntdata" /><Relationship Id="rId29" Type="http://schemas.openxmlformats.org/officeDocument/2006/relationships/font" Target="fonts/font13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8.fntdata" /><Relationship Id="rId32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7.fntdata" /><Relationship Id="rId28" Type="http://schemas.openxmlformats.org/officeDocument/2006/relationships/font" Target="fonts/font12.fntdata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31" Type="http://schemas.openxmlformats.org/officeDocument/2006/relationships/font" Target="fonts/font1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6.fntdata" /><Relationship Id="rId27" Type="http://schemas.openxmlformats.org/officeDocument/2006/relationships/font" Target="fonts/font11.fntdata" /><Relationship Id="rId30" Type="http://schemas.openxmlformats.org/officeDocument/2006/relationships/font" Target="fonts/font14.fntdata" /><Relationship Id="rId35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9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8.png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8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33.svg" /><Relationship Id="rId5" Type="http://schemas.openxmlformats.org/officeDocument/2006/relationships/image" Target="../media/image32.png" /><Relationship Id="rId10" Type="http://schemas.openxmlformats.org/officeDocument/2006/relationships/image" Target="../media/image37.svg" /><Relationship Id="rId4" Type="http://schemas.openxmlformats.org/officeDocument/2006/relationships/image" Target="../media/image31.svg" /><Relationship Id="rId9" Type="http://schemas.openxmlformats.org/officeDocument/2006/relationships/image" Target="../media/image36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1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13" Type="http://schemas.openxmlformats.org/officeDocument/2006/relationships/image" Target="../media/image14.svg" /><Relationship Id="rId3" Type="http://schemas.openxmlformats.org/officeDocument/2006/relationships/image" Target="../media/image4.svg" /><Relationship Id="rId7" Type="http://schemas.openxmlformats.org/officeDocument/2006/relationships/image" Target="../media/image8.svg" /><Relationship Id="rId12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7.png" /><Relationship Id="rId11" Type="http://schemas.openxmlformats.org/officeDocument/2006/relationships/image" Target="../media/image12.svg" /><Relationship Id="rId5" Type="http://schemas.openxmlformats.org/officeDocument/2006/relationships/image" Target="../media/image6.svg" /><Relationship Id="rId15" Type="http://schemas.openxmlformats.org/officeDocument/2006/relationships/image" Target="../media/image16.svg" /><Relationship Id="rId10" Type="http://schemas.openxmlformats.org/officeDocument/2006/relationships/image" Target="../media/image11.png" /><Relationship Id="rId4" Type="http://schemas.openxmlformats.org/officeDocument/2006/relationships/image" Target="../media/image5.png" /><Relationship Id="rId9" Type="http://schemas.openxmlformats.org/officeDocument/2006/relationships/image" Target="../media/image10.svg" /><Relationship Id="rId1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BF91D6-67F2-F560-A2A7-C7BA189D8958}"/>
              </a:ext>
            </a:extLst>
          </p:cNvPr>
          <p:cNvSpPr txBox="1">
            <a:spLocks/>
          </p:cNvSpPr>
          <p:nvPr/>
        </p:nvSpPr>
        <p:spPr>
          <a:xfrm>
            <a:off x="1081656" y="227175"/>
            <a:ext cx="12315825" cy="68146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ora" pitchFamily="2" charset="0"/>
              </a:rPr>
              <a:t>Health Assistant Using Machine Learning</a:t>
            </a:r>
            <a:endParaRPr lang="en-IN" b="1" dirty="0">
              <a:latin typeface="Lor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9D94E-AD2C-D908-B7D2-57EE0CE1676F}"/>
              </a:ext>
            </a:extLst>
          </p:cNvPr>
          <p:cNvSpPr txBox="1"/>
          <p:nvPr/>
        </p:nvSpPr>
        <p:spPr>
          <a:xfrm>
            <a:off x="3216448" y="2479041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Poppins" panose="00000500000000000000" pitchFamily="2" charset="0"/>
                <a:cs typeface="Poppins" panose="00000500000000000000" pitchFamily="2" charset="0"/>
              </a:rPr>
              <a:t>HALDIA INSTITUTE OF TECHNOLOGY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515DFD-E3FF-59C8-DA17-8EAF7E12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815832"/>
              </p:ext>
            </p:extLst>
          </p:nvPr>
        </p:nvGraphicFramePr>
        <p:xfrm>
          <a:off x="3215913" y="5402066"/>
          <a:ext cx="7420510" cy="1524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2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08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Roll</a:t>
                      </a:r>
                      <a:r>
                        <a:rPr lang="en-IN" baseline="0" dirty="0"/>
                        <a:t> No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Subhadip</a:t>
                      </a:r>
                      <a:r>
                        <a:rPr lang="en-IN" baseline="0" dirty="0"/>
                        <a:t> Dey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10300223170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deysubhadip66@gmail.com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Srijani Dinda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10300223169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srijanidinda64@gmail.com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Sathi Pramanik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10300223137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18sathipramanik@gmail.com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014CD9-080F-3306-0BDA-60884310DB89}"/>
              </a:ext>
            </a:extLst>
          </p:cNvPr>
          <p:cNvSpPr txBox="1"/>
          <p:nvPr/>
        </p:nvSpPr>
        <p:spPr>
          <a:xfrm>
            <a:off x="4068315" y="3080338"/>
            <a:ext cx="634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Dept : INFORMATION TECHNOLOGY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91EB3-5304-B262-81AF-7D99C4A2B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43" y="1112837"/>
            <a:ext cx="1245161" cy="1245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15F0B-7C2D-48E2-1555-78D582F8935C}"/>
              </a:ext>
            </a:extLst>
          </p:cNvPr>
          <p:cNvSpPr txBox="1"/>
          <p:nvPr/>
        </p:nvSpPr>
        <p:spPr>
          <a:xfrm>
            <a:off x="3913414" y="3655958"/>
            <a:ext cx="554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Submitted To :- Mr. Debasish Sahoo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E28C9-5E76-821A-935E-C81CD0B2B4FF}"/>
              </a:ext>
            </a:extLst>
          </p:cNvPr>
          <p:cNvSpPr txBox="1"/>
          <p:nvPr/>
        </p:nvSpPr>
        <p:spPr>
          <a:xfrm>
            <a:off x="1935732" y="480159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Submitted By :--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66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Functionalities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3552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548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Prediction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263039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disease predictions with confidence scores and probability rankings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03552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754880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BMI &amp; Risk Classification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25278" y="56351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body mass index and classifies individual health risk levels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03552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7548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Disease Display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56884" y="526303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top three probable diseases ranked by statistical likelihood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03552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754880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Query Assistance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788491" y="56351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context-aware responses to user health questions and concerns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33706" y="416957"/>
            <a:ext cx="7412474" cy="733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Lora" pitchFamily="2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800" dirty="0">
              <a:latin typeface="Lora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433638"/>
            <a:ext cx="6838712" cy="38169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1D688FB-ECB4-1098-1231-5577263CB1E0}"/>
              </a:ext>
            </a:extLst>
          </p:cNvPr>
          <p:cNvGrpSpPr/>
          <p:nvPr/>
        </p:nvGrpSpPr>
        <p:grpSpPr>
          <a:xfrm>
            <a:off x="8302489" y="1585079"/>
            <a:ext cx="5427702" cy="826294"/>
            <a:chOff x="9155073" y="2049304"/>
            <a:chExt cx="3530322" cy="826294"/>
          </a:xfrm>
        </p:grpSpPr>
        <p:sp>
          <p:nvSpPr>
            <p:cNvPr id="4" name="Shape 1"/>
            <p:cNvSpPr/>
            <p:nvPr/>
          </p:nvSpPr>
          <p:spPr>
            <a:xfrm>
              <a:off x="9155073" y="2049304"/>
              <a:ext cx="45720" cy="826294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9379029" y="2072164"/>
              <a:ext cx="2040136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Frontend</a:t>
              </a:r>
              <a:endParaRPr lang="en-US" sz="2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9379029" y="2433638"/>
              <a:ext cx="330636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React.js framework for responsive, interactive user interface design</a:t>
              </a:r>
              <a:endParaRPr lang="en-US" sz="1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C98A1-4226-070F-58C1-94C196B7628B}"/>
              </a:ext>
            </a:extLst>
          </p:cNvPr>
          <p:cNvGrpSpPr/>
          <p:nvPr/>
        </p:nvGrpSpPr>
        <p:grpSpPr>
          <a:xfrm>
            <a:off x="8323444" y="2672417"/>
            <a:ext cx="5544956" cy="826294"/>
            <a:chOff x="9155073" y="3042880"/>
            <a:chExt cx="3530322" cy="826294"/>
          </a:xfrm>
        </p:grpSpPr>
        <p:sp>
          <p:nvSpPr>
            <p:cNvPr id="7" name="Shape 4"/>
            <p:cNvSpPr/>
            <p:nvPr/>
          </p:nvSpPr>
          <p:spPr>
            <a:xfrm>
              <a:off x="9155073" y="3042880"/>
              <a:ext cx="45720" cy="826294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9379029" y="3065740"/>
              <a:ext cx="2040136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Backend</a:t>
              </a:r>
              <a:endParaRPr lang="en-US" sz="24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9379029" y="3427214"/>
              <a:ext cx="330636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Python with Flask framework providing RESTful API services</a:t>
              </a:r>
              <a:endParaRPr lang="en-US" sz="16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C23FB3-6A8A-B3C1-863A-A9B46470FF27}"/>
              </a:ext>
            </a:extLst>
          </p:cNvPr>
          <p:cNvGrpSpPr/>
          <p:nvPr/>
        </p:nvGrpSpPr>
        <p:grpSpPr>
          <a:xfrm>
            <a:off x="8337635" y="3753802"/>
            <a:ext cx="5193196" cy="826294"/>
            <a:chOff x="9155073" y="4036457"/>
            <a:chExt cx="3530322" cy="826294"/>
          </a:xfrm>
        </p:grpSpPr>
        <p:sp>
          <p:nvSpPr>
            <p:cNvPr id="10" name="Shape 7"/>
            <p:cNvSpPr/>
            <p:nvPr/>
          </p:nvSpPr>
          <p:spPr>
            <a:xfrm>
              <a:off x="9155073" y="4036457"/>
              <a:ext cx="45720" cy="826294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9379029" y="4059317"/>
              <a:ext cx="2040136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Machine Learning</a:t>
              </a:r>
              <a:endParaRPr lang="en-US" sz="24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9379029" y="4420791"/>
              <a:ext cx="330636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Scikit-learn library for model development and prediction algorithms</a:t>
              </a:r>
              <a:endParaRPr lang="en-US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E5E8A8-9B03-C383-37D3-A85E55ED3EF4}"/>
              </a:ext>
            </a:extLst>
          </p:cNvPr>
          <p:cNvGrpSpPr/>
          <p:nvPr/>
        </p:nvGrpSpPr>
        <p:grpSpPr>
          <a:xfrm>
            <a:off x="8344139" y="4835187"/>
            <a:ext cx="5193196" cy="826294"/>
            <a:chOff x="9155073" y="5030033"/>
            <a:chExt cx="3530322" cy="826294"/>
          </a:xfrm>
        </p:grpSpPr>
        <p:sp>
          <p:nvSpPr>
            <p:cNvPr id="13" name="Shape 10"/>
            <p:cNvSpPr/>
            <p:nvPr/>
          </p:nvSpPr>
          <p:spPr>
            <a:xfrm>
              <a:off x="9155073" y="5030033"/>
              <a:ext cx="45720" cy="826294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14" name="Text 11"/>
            <p:cNvSpPr/>
            <p:nvPr/>
          </p:nvSpPr>
          <p:spPr>
            <a:xfrm>
              <a:off x="9379029" y="5052893"/>
              <a:ext cx="2040136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Data Processing</a:t>
              </a:r>
              <a:endParaRPr lang="en-US" sz="24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9379029" y="5414367"/>
              <a:ext cx="330636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Pandas and NumPy libraries for efficient data manipulation and analysis</a:t>
              </a:r>
              <a:endParaRPr lang="en-US" sz="1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BE9DD-D4C9-9381-9847-57D3DF265CCD}"/>
              </a:ext>
            </a:extLst>
          </p:cNvPr>
          <p:cNvGrpSpPr/>
          <p:nvPr/>
        </p:nvGrpSpPr>
        <p:grpSpPr>
          <a:xfrm>
            <a:off x="8377766" y="5916572"/>
            <a:ext cx="4863750" cy="826294"/>
            <a:chOff x="9155073" y="6023610"/>
            <a:chExt cx="3530322" cy="826294"/>
          </a:xfrm>
        </p:grpSpPr>
        <p:sp>
          <p:nvSpPr>
            <p:cNvPr id="16" name="Shape 13"/>
            <p:cNvSpPr/>
            <p:nvPr/>
          </p:nvSpPr>
          <p:spPr>
            <a:xfrm>
              <a:off x="9155073" y="6023610"/>
              <a:ext cx="45720" cy="826294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17" name="Text 14"/>
            <p:cNvSpPr/>
            <p:nvPr/>
          </p:nvSpPr>
          <p:spPr>
            <a:xfrm>
              <a:off x="9379029" y="6046470"/>
              <a:ext cx="2040136" cy="2550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Health Assistant</a:t>
              </a:r>
              <a:endParaRPr lang="en-US" sz="24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9379029" y="6407944"/>
              <a:ext cx="330636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Local large language model (LLM) deployed using Ollama platform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361"/>
            <a:ext cx="64275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and Advantages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Reliable Prediction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8224" y="364009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accurate disease prediction based on comprehensive patient data analysis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Awareness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62982" y="36400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patient health awareness and understanding of potential risk factors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27151"/>
            <a:ext cx="6407944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61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4863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68841"/>
            <a:ext cx="31964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Interface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1028224" y="647700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intuitive and responsive web interface accessible across devices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27151"/>
            <a:ext cx="6408063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61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4863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688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Privacy-Focused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62982" y="647700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intelligent assistance while maintaining strict patient data privacy standards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903" y="196286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Lora" pitchFamily="2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800" dirty="0">
              <a:latin typeface="Lora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0406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ML-Based Health Prediction and Assistance System demonstrates the practical application of machine learning in healthcare, providing accessible, data-driven health insights while maintaining user privacy and system reliability.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965978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represents a step forward in making preliminary health assessment more accessible and empowering individuals with intelligent, personalized health information.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710827"/>
            <a:ext cx="30480" cy="1599009"/>
          </a:xfrm>
          <a:prstGeom prst="rect">
            <a:avLst/>
          </a:prstGeom>
          <a:solidFill>
            <a:srgbClr val="007EBD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DA70DA-22A8-3068-1794-A9BD07B29FD6}"/>
              </a:ext>
            </a:extLst>
          </p:cNvPr>
          <p:cNvSpPr txBox="1"/>
          <p:nvPr/>
        </p:nvSpPr>
        <p:spPr>
          <a:xfrm>
            <a:off x="3181350" y="3190875"/>
            <a:ext cx="8105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Lora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729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1" y="501610"/>
            <a:ext cx="7062192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Lora" pitchFamily="2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800" dirty="0">
              <a:latin typeface="Lora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17AD8F-5FC9-4183-091F-57B496B57BDB}"/>
              </a:ext>
            </a:extLst>
          </p:cNvPr>
          <p:cNvGrpSpPr/>
          <p:nvPr/>
        </p:nvGrpSpPr>
        <p:grpSpPr>
          <a:xfrm>
            <a:off x="683570" y="1679412"/>
            <a:ext cx="12899080" cy="1159038"/>
            <a:chOff x="247825" y="1217747"/>
            <a:chExt cx="8284615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25E67-DF0C-22BF-D561-728D068C78F0}"/>
                </a:ext>
              </a:extLst>
            </p:cNvPr>
            <p:cNvSpPr txBox="1"/>
            <p:nvPr/>
          </p:nvSpPr>
          <p:spPr>
            <a:xfrm>
              <a:off x="683568" y="1217747"/>
              <a:ext cx="78488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Doctors and healthcare staff are required to make </a:t>
              </a:r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quick and critical decisions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based on multiple patient parameters such as age, vitals, medical history, and lifestyle factors.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1983472-4282-675A-A4C0-04DEEAF12EEC}"/>
                </a:ext>
              </a:extLst>
            </p:cNvPr>
            <p:cNvSpPr/>
            <p:nvPr/>
          </p:nvSpPr>
          <p:spPr>
            <a:xfrm>
              <a:off x="247825" y="1231721"/>
              <a:ext cx="344017" cy="41105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8399CE-A408-C77D-D2B9-791A29DAD433}"/>
              </a:ext>
            </a:extLst>
          </p:cNvPr>
          <p:cNvGrpSpPr/>
          <p:nvPr/>
        </p:nvGrpSpPr>
        <p:grpSpPr>
          <a:xfrm>
            <a:off x="683570" y="2888194"/>
            <a:ext cx="12220632" cy="923330"/>
            <a:chOff x="683570" y="2821419"/>
            <a:chExt cx="1222063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2FD11E-5D7D-42AA-CF11-E42E790F960F}"/>
                </a:ext>
              </a:extLst>
            </p:cNvPr>
            <p:cNvSpPr txBox="1"/>
            <p:nvPr/>
          </p:nvSpPr>
          <p:spPr>
            <a:xfrm>
              <a:off x="1294477" y="2821419"/>
              <a:ext cx="116097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Manual analysis of patient records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is time-consuming and may not always provide accurate or timely insights, especially when dealing with large volumes of data.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5B2BE55-EE70-A0DC-B279-C14E29ADC6C4}"/>
                </a:ext>
              </a:extLst>
            </p:cNvPr>
            <p:cNvSpPr/>
            <p:nvPr/>
          </p:nvSpPr>
          <p:spPr>
            <a:xfrm>
              <a:off x="683570" y="2855115"/>
              <a:ext cx="535632" cy="51598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D50FA7-3346-A160-4B87-2BD83342072A}"/>
              </a:ext>
            </a:extLst>
          </p:cNvPr>
          <p:cNvGrpSpPr/>
          <p:nvPr/>
        </p:nvGrpSpPr>
        <p:grpSpPr>
          <a:xfrm>
            <a:off x="683570" y="4148188"/>
            <a:ext cx="12220632" cy="923330"/>
            <a:chOff x="683570" y="3962665"/>
            <a:chExt cx="12220632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52D9A1-D2E5-D1B3-D2B6-091CE5A8BA85}"/>
                </a:ext>
              </a:extLst>
            </p:cNvPr>
            <p:cNvSpPr txBox="1"/>
            <p:nvPr/>
          </p:nvSpPr>
          <p:spPr>
            <a:xfrm>
              <a:off x="1294477" y="3962665"/>
              <a:ext cx="116097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Predicting </a:t>
              </a:r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disease conditions, recovery duration, treatment cost, and readmission risk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becomes challenging due to the complexity and size of healthcare datasets.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64A2510-E43F-5E7A-3FF9-EDE4322EC3F0}"/>
                </a:ext>
              </a:extLst>
            </p:cNvPr>
            <p:cNvSpPr/>
            <p:nvPr/>
          </p:nvSpPr>
          <p:spPr>
            <a:xfrm>
              <a:off x="683570" y="4013277"/>
              <a:ext cx="535632" cy="51598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50F00F-3635-1F55-5BEB-F65935A7C096}"/>
              </a:ext>
            </a:extLst>
          </p:cNvPr>
          <p:cNvGrpSpPr/>
          <p:nvPr/>
        </p:nvGrpSpPr>
        <p:grpSpPr>
          <a:xfrm>
            <a:off x="683570" y="5463072"/>
            <a:ext cx="12220632" cy="976410"/>
            <a:chOff x="683570" y="4990475"/>
            <a:chExt cx="12220632" cy="9764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5310B6-75A2-E153-4AF4-D3B69F39B5C1}"/>
                </a:ext>
              </a:extLst>
            </p:cNvPr>
            <p:cNvSpPr txBox="1"/>
            <p:nvPr/>
          </p:nvSpPr>
          <p:spPr>
            <a:xfrm>
              <a:off x="1294477" y="5043555"/>
              <a:ext cx="116097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The lack of automated data analysis can lead to </a:t>
              </a:r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delayed diagnosis, inefficient treatment planning, and increased workload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for healthcare professionals.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0C95ABD-D88E-33AC-EF4B-50511F68588E}"/>
                </a:ext>
              </a:extLst>
            </p:cNvPr>
            <p:cNvSpPr/>
            <p:nvPr/>
          </p:nvSpPr>
          <p:spPr>
            <a:xfrm>
              <a:off x="683570" y="4990475"/>
              <a:ext cx="535632" cy="51598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7982" y="9059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Lora" pitchFamily="2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800" dirty="0">
              <a:latin typeface="Lora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491746"/>
            <a:ext cx="4196358" cy="2784038"/>
          </a:xfrm>
          <a:prstGeom prst="roundRect">
            <a:avLst>
              <a:gd name="adj" fmla="val 525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6126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515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2828925" y="3272432"/>
            <a:ext cx="285749" cy="43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587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Prediction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51084" y="4566880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possible diseases using patient health parameters and vital signs through machine learning algorithms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91746"/>
            <a:ext cx="4196358" cy="2784038"/>
          </a:xfrm>
          <a:prstGeom prst="roundRect">
            <a:avLst>
              <a:gd name="adj" fmla="val 525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46126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1515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sp>
        <p:nvSpPr>
          <p:cNvPr id="12" name="Text 10"/>
          <p:cNvSpPr/>
          <p:nvPr/>
        </p:nvSpPr>
        <p:spPr>
          <a:xfrm>
            <a:off x="7248405" y="326123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587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Assessment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474256" y="4566880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 individual health risk levels and potential recovery duration based on predicted conditions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91746"/>
            <a:ext cx="4196358" cy="2784038"/>
          </a:xfrm>
          <a:prstGeom prst="roundRect">
            <a:avLst>
              <a:gd name="adj" fmla="val 525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46126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1515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5386" y="327243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58722"/>
            <a:ext cx="31184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Guidance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9897427" y="456688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personalized, educational health suggestions through an intelligent assistant system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1663"/>
            <a:ext cx="87040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</a:t>
            </a:r>
            <a:r>
              <a:rPr lang="en-US" sz="4800" b="1" dirty="0">
                <a:solidFill>
                  <a:srgbClr val="000000"/>
                </a:solidFill>
                <a:latin typeface="Lora" pitchFamily="2" charset="0"/>
                <a:ea typeface="Petrona Bold" pitchFamily="34" charset="-122"/>
                <a:cs typeface="Petrona Bold" pitchFamily="34" charset="-120"/>
              </a:rPr>
              <a:t>Learning</a:t>
            </a: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Methodology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11235"/>
            <a:ext cx="3008948" cy="2891433"/>
          </a:xfrm>
          <a:prstGeom prst="roundRect">
            <a:avLst>
              <a:gd name="adj" fmla="val 32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45669"/>
            <a:ext cx="254007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Approach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4416623"/>
            <a:ext cx="25400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machine learning models trained on validated hospital patient datasets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029551" y="3211235"/>
            <a:ext cx="3008948" cy="2891433"/>
          </a:xfrm>
          <a:prstGeom prst="roundRect">
            <a:avLst>
              <a:gd name="adj" fmla="val 32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263985" y="3445669"/>
            <a:ext cx="25400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Analysis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263985" y="4044553"/>
            <a:ext cx="254007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Feature-based analysis using patient vitals, medical history, and demographic information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3211235"/>
            <a:ext cx="3008948" cy="2891433"/>
          </a:xfrm>
          <a:prstGeom prst="roundRect">
            <a:avLst>
              <a:gd name="adj" fmla="val 32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33955" y="3445669"/>
            <a:ext cx="254007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Clustering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833955" y="4416623"/>
            <a:ext cx="25400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disease clustering with probability-based ranking algorithms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835283" y="3211235"/>
            <a:ext cx="3008948" cy="2891433"/>
          </a:xfrm>
          <a:prstGeom prst="roundRect">
            <a:avLst>
              <a:gd name="adj" fmla="val 32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069717" y="3445669"/>
            <a:ext cx="25400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Prediction Output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1069717" y="4044553"/>
            <a:ext cx="25400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Confidence-oriented prediction results with statistical reliability metrics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61952-A49C-39EE-C639-A92A53741A5B}"/>
              </a:ext>
            </a:extLst>
          </p:cNvPr>
          <p:cNvSpPr txBox="1"/>
          <p:nvPr/>
        </p:nvSpPr>
        <p:spPr>
          <a:xfrm>
            <a:off x="4135946" y="592306"/>
            <a:ext cx="635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Lora" pitchFamily="2" charset="0"/>
              </a:rPr>
              <a:t>Dataset Overview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F0C5E2-29CA-E828-6041-29797F79E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49" y="1991141"/>
            <a:ext cx="1261110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Total Records: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10,000 patient records, representing a large and diverse sample suitable for reliable statistical analysis and machine learning model training.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Total Attributes: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28 features covering patient demographics, physical measurements, health indicators, hospital operations, financial information, and medical outcomes.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 Types: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 combination of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numerical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(such as age, vital signs, hospital stay duration, and treatment cost)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categorical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(such as gender, disease type, lifestyle habits, insurance status, and treatment outcomes).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 Nature: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The dataset simulates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real-world hospital 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reflecting practical healthcare scenarios and patient variability.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 Cases: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Designed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healthcare analytics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including disease prediction, treatment cost estimation, patient outcome analysis, and hospital readmission risk assessment using machine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39842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B4E30-94C0-EF17-869B-EF82C655021F}"/>
              </a:ext>
            </a:extLst>
          </p:cNvPr>
          <p:cNvSpPr txBox="1"/>
          <p:nvPr/>
        </p:nvSpPr>
        <p:spPr>
          <a:xfrm>
            <a:off x="4109284" y="280867"/>
            <a:ext cx="6411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Lora" pitchFamily="2" charset="0"/>
              </a:rPr>
              <a:t>Dataset Attributes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4236AB-300C-79D5-BD19-34B0CF58E0A0}"/>
              </a:ext>
            </a:extLst>
          </p:cNvPr>
          <p:cNvGrpSpPr/>
          <p:nvPr/>
        </p:nvGrpSpPr>
        <p:grpSpPr>
          <a:xfrm>
            <a:off x="8138070" y="1309120"/>
            <a:ext cx="6343650" cy="732748"/>
            <a:chOff x="3971791" y="973039"/>
            <a:chExt cx="5046449" cy="5560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70B192-924C-B282-329B-E0180E1113E4}"/>
                </a:ext>
              </a:extLst>
            </p:cNvPr>
            <p:cNvSpPr txBox="1"/>
            <p:nvPr/>
          </p:nvSpPr>
          <p:spPr>
            <a:xfrm>
              <a:off x="4427984" y="980728"/>
              <a:ext cx="4590256" cy="5138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/>
                <a:t> </a:t>
              </a: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Physical Details</a:t>
              </a:r>
            </a:p>
            <a:p>
              <a:r>
                <a:rPr lang="en-US" b="1" err="1">
                  <a:latin typeface="Aptos Narrow" panose="020B0004020202020204" pitchFamily="34" charset="0"/>
                </a:rPr>
                <a:t>Height_cm</a:t>
              </a:r>
              <a:r>
                <a:rPr lang="en-US">
                  <a:latin typeface="Aptos Narrow" panose="020B0004020202020204" pitchFamily="34" charset="0"/>
                </a:rPr>
                <a:t> </a:t>
              </a:r>
              <a:r>
                <a:rPr lang="en-US" b="1">
                  <a:latin typeface="Aptos Narrow" panose="020B0004020202020204" pitchFamily="34" charset="0"/>
                </a:rPr>
                <a:t>, </a:t>
              </a:r>
              <a:r>
                <a:rPr lang="en-US" b="1" err="1">
                  <a:latin typeface="Aptos Narrow" panose="020B0004020202020204" pitchFamily="34" charset="0"/>
                </a:rPr>
                <a:t>Weight_kg</a:t>
              </a:r>
              <a:r>
                <a:rPr lang="en-US">
                  <a:latin typeface="Aptos Narrow" panose="020B0004020202020204" pitchFamily="34" charset="0"/>
                </a:rPr>
                <a:t> </a:t>
              </a:r>
            </a:p>
          </p:txBody>
        </p:sp>
        <p:pic>
          <p:nvPicPr>
            <p:cNvPr id="5" name="Graphic 4" descr="Body builder with solid fill">
              <a:extLst>
                <a:ext uri="{FF2B5EF4-FFF2-40B4-BE49-F238E27FC236}">
                  <a16:creationId xmlns:a16="http://schemas.microsoft.com/office/drawing/2014/main" id="{D8FE5E63-D3A5-4321-DB55-FA339C21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71791" y="973039"/>
              <a:ext cx="556099" cy="55609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01D386-6A9D-53BF-95C9-37229AA73969}"/>
              </a:ext>
            </a:extLst>
          </p:cNvPr>
          <p:cNvGrpSpPr/>
          <p:nvPr/>
        </p:nvGrpSpPr>
        <p:grpSpPr>
          <a:xfrm>
            <a:off x="843269" y="2834150"/>
            <a:ext cx="4260665" cy="1090089"/>
            <a:chOff x="-59433" y="2474134"/>
            <a:chExt cx="5648712" cy="971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027088-AAA6-49A2-1A81-E8288862EF75}"/>
                </a:ext>
              </a:extLst>
            </p:cNvPr>
            <p:cNvSpPr txBox="1"/>
            <p:nvPr/>
          </p:nvSpPr>
          <p:spPr>
            <a:xfrm>
              <a:off x="1017279" y="2537589"/>
              <a:ext cx="4572000" cy="850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Health Metrics</a:t>
              </a:r>
            </a:p>
            <a:p>
              <a:r>
                <a:rPr lang="en-US" b="1" err="1">
                  <a:latin typeface="Aptos Narrow" panose="020B0004020202020204" pitchFamily="34" charset="0"/>
                </a:rPr>
                <a:t>Pulse_Rate</a:t>
              </a:r>
              <a:r>
                <a:rPr lang="en-US">
                  <a:latin typeface="Aptos Narrow" panose="020B0004020202020204" pitchFamily="34" charset="0"/>
                </a:rPr>
                <a:t> , </a:t>
              </a:r>
              <a:r>
                <a:rPr lang="en-US" b="1" err="1">
                  <a:latin typeface="Aptos Narrow" panose="020B0004020202020204" pitchFamily="34" charset="0"/>
                </a:rPr>
                <a:t>Oxygen_Level</a:t>
              </a:r>
              <a:r>
                <a:rPr lang="en-US">
                  <a:latin typeface="Aptos Narrow" panose="020B0004020202020204" pitchFamily="34" charset="0"/>
                </a:rPr>
                <a:t> ,</a:t>
              </a:r>
              <a:r>
                <a:rPr lang="en-US" b="1">
                  <a:latin typeface="Aptos Narrow" panose="020B0004020202020204" pitchFamily="34" charset="0"/>
                </a:rPr>
                <a:t>BP</a:t>
              </a:r>
              <a:r>
                <a:rPr lang="en-US">
                  <a:latin typeface="Aptos Narrow" panose="020B0004020202020204" pitchFamily="34" charset="0"/>
                </a:rPr>
                <a:t> ,</a:t>
              </a:r>
            </a:p>
            <a:p>
              <a:r>
                <a:rPr lang="en-US" b="1">
                  <a:latin typeface="Aptos Narrow" panose="020B0004020202020204" pitchFamily="34" charset="0"/>
                </a:rPr>
                <a:t>Sugar</a:t>
              </a:r>
              <a:r>
                <a:rPr lang="en-US">
                  <a:latin typeface="Aptos Narrow" panose="020B0004020202020204" pitchFamily="34" charset="0"/>
                </a:rPr>
                <a:t> ,</a:t>
              </a:r>
              <a:r>
                <a:rPr lang="en-US" b="1">
                  <a:latin typeface="Aptos Narrow" panose="020B0004020202020204" pitchFamily="34" charset="0"/>
                </a:rPr>
                <a:t>Chol</a:t>
              </a:r>
              <a:r>
                <a:rPr lang="en-US">
                  <a:latin typeface="Aptos Narrow" panose="020B0004020202020204" pitchFamily="34" charset="0"/>
                </a:rPr>
                <a:t> </a:t>
              </a:r>
            </a:p>
          </p:txBody>
        </p:sp>
        <p:pic>
          <p:nvPicPr>
            <p:cNvPr id="8" name="Graphic 7" descr="Heart with pulse with solid fill">
              <a:extLst>
                <a:ext uri="{FF2B5EF4-FFF2-40B4-BE49-F238E27FC236}">
                  <a16:creationId xmlns:a16="http://schemas.microsoft.com/office/drawing/2014/main" id="{F0FD5D66-1BDB-2B91-9C9B-8FB09647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59433" y="2474134"/>
              <a:ext cx="971465" cy="9714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31199B-7D55-47CB-C85D-7CDC655A56AA}"/>
              </a:ext>
            </a:extLst>
          </p:cNvPr>
          <p:cNvGrpSpPr/>
          <p:nvPr/>
        </p:nvGrpSpPr>
        <p:grpSpPr>
          <a:xfrm>
            <a:off x="952501" y="1238185"/>
            <a:ext cx="5277302" cy="888611"/>
            <a:chOff x="67764" y="970371"/>
            <a:chExt cx="4548349" cy="605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70ACB7-A9FA-F607-76FB-2CED536654ED}"/>
                </a:ext>
              </a:extLst>
            </p:cNvPr>
            <p:cNvSpPr txBox="1"/>
            <p:nvPr/>
          </p:nvSpPr>
          <p:spPr>
            <a:xfrm>
              <a:off x="563273" y="1026815"/>
              <a:ext cx="4052840" cy="4616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400" b="1">
                  <a:latin typeface="Aptos Narrow" panose="020B0004020202020204" pitchFamily="34" charset="0"/>
                  <a:cs typeface="Poppins" panose="00000500000000000000" pitchFamily="2" charset="0"/>
                </a:rPr>
                <a:t> </a:t>
              </a: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Patient Demographic Details</a:t>
              </a:r>
              <a:endParaRPr lang="en-US" b="1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1600" b="1">
                  <a:latin typeface="Aptos Narrow" panose="020B0004020202020204" pitchFamily="34" charset="0"/>
                  <a:cs typeface="Poppins" panose="00000500000000000000" pitchFamily="2" charset="0"/>
                </a:rPr>
                <a:t> </a:t>
              </a:r>
              <a:r>
                <a:rPr lang="en-US" b="1" err="1">
                  <a:latin typeface="Aptos Narrow" panose="020B0004020202020204" pitchFamily="34" charset="0"/>
                  <a:cs typeface="Poppins" panose="00000500000000000000" pitchFamily="2" charset="0"/>
                </a:rPr>
                <a:t>Patient_ID</a:t>
              </a:r>
              <a:r>
                <a:rPr lang="en-US">
                  <a:latin typeface="Aptos Narrow" panose="020B0004020202020204" pitchFamily="34" charset="0"/>
                  <a:cs typeface="Poppins" panose="00000500000000000000" pitchFamily="2" charset="0"/>
                </a:rPr>
                <a:t> , </a:t>
              </a:r>
              <a:r>
                <a:rPr lang="en-US" b="1" err="1">
                  <a:latin typeface="Aptos Narrow" panose="020B0004020202020204" pitchFamily="34" charset="0"/>
                  <a:cs typeface="Poppins" panose="00000500000000000000" pitchFamily="2" charset="0"/>
                </a:rPr>
                <a:t>Patient_Name</a:t>
              </a:r>
              <a:r>
                <a:rPr lang="en-US">
                  <a:latin typeface="Aptos Narrow" panose="020B0004020202020204" pitchFamily="34" charset="0"/>
                  <a:cs typeface="Poppins" panose="00000500000000000000" pitchFamily="2" charset="0"/>
                </a:rPr>
                <a:t> , </a:t>
              </a:r>
              <a:r>
                <a:rPr lang="en-US" b="1">
                  <a:latin typeface="Aptos Narrow" panose="020B0004020202020204" pitchFamily="34" charset="0"/>
                  <a:cs typeface="Poppins" panose="00000500000000000000" pitchFamily="2" charset="0"/>
                </a:rPr>
                <a:t>Age</a:t>
              </a:r>
              <a:r>
                <a:rPr lang="en-US">
                  <a:latin typeface="Aptos Narrow" panose="020B0004020202020204" pitchFamily="34" charset="0"/>
                  <a:cs typeface="Poppins" panose="00000500000000000000" pitchFamily="2" charset="0"/>
                </a:rPr>
                <a:t> , </a:t>
              </a:r>
              <a:r>
                <a:rPr lang="en-US" b="1">
                  <a:latin typeface="Aptos Narrow" panose="020B0004020202020204" pitchFamily="34" charset="0"/>
                  <a:cs typeface="Poppins" panose="00000500000000000000" pitchFamily="2" charset="0"/>
                </a:rPr>
                <a:t>Gender</a:t>
              </a:r>
              <a:r>
                <a:rPr lang="en-US">
                  <a:latin typeface="Aptos Narrow" panose="020B0004020202020204" pitchFamily="34" charset="0"/>
                  <a:cs typeface="Poppins" panose="00000500000000000000" pitchFamily="2" charset="0"/>
                </a:rPr>
                <a:t> , </a:t>
              </a:r>
              <a:r>
                <a:rPr lang="en-US" b="1">
                  <a:latin typeface="Aptos Narrow" panose="020B0004020202020204" pitchFamily="34" charset="0"/>
                  <a:cs typeface="Poppins" panose="00000500000000000000" pitchFamily="2" charset="0"/>
                </a:rPr>
                <a:t>City</a:t>
              </a:r>
              <a:r>
                <a:rPr lang="en-US">
                  <a:latin typeface="Aptos Narrow" panose="020B0004020202020204" pitchFamily="34" charset="0"/>
                  <a:cs typeface="Poppins" panose="00000500000000000000" pitchFamily="2" charset="0"/>
                </a:rPr>
                <a:t> </a:t>
              </a:r>
              <a:endParaRPr lang="en-US" sz="1600">
                <a:latin typeface="Aptos Narrow" panose="020B0004020202020204" pitchFamily="34" charset="0"/>
                <a:cs typeface="Poppins" panose="00000500000000000000" pitchFamily="2" charset="0"/>
              </a:endParaRPr>
            </a:p>
          </p:txBody>
        </p:sp>
        <p:pic>
          <p:nvPicPr>
            <p:cNvPr id="12" name="Graphic 11" descr="Users with solid fill">
              <a:extLst>
                <a:ext uri="{FF2B5EF4-FFF2-40B4-BE49-F238E27FC236}">
                  <a16:creationId xmlns:a16="http://schemas.microsoft.com/office/drawing/2014/main" id="{8193D722-465F-7AC6-92F3-994E056D8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764" y="970371"/>
              <a:ext cx="605810" cy="60581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CABEA-C5E5-A10D-79C6-95F2DE6650F1}"/>
              </a:ext>
            </a:extLst>
          </p:cNvPr>
          <p:cNvGrpSpPr/>
          <p:nvPr/>
        </p:nvGrpSpPr>
        <p:grpSpPr>
          <a:xfrm>
            <a:off x="5583275" y="6582933"/>
            <a:ext cx="4937838" cy="942651"/>
            <a:chOff x="2199360" y="5353866"/>
            <a:chExt cx="3800517" cy="5601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A1BAB-8A98-51F9-B760-AFA2D3836C3E}"/>
                </a:ext>
              </a:extLst>
            </p:cNvPr>
            <p:cNvSpPr txBox="1"/>
            <p:nvPr/>
          </p:nvSpPr>
          <p:spPr>
            <a:xfrm>
              <a:off x="2759517" y="5353866"/>
              <a:ext cx="3240360" cy="402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Financial Information</a:t>
              </a:r>
            </a:p>
            <a:p>
              <a:r>
                <a:rPr lang="en-US" b="1">
                  <a:latin typeface="Aptos Narrow" panose="020B0004020202020204" pitchFamily="34" charset="0"/>
                </a:rPr>
                <a:t>Cost</a:t>
              </a:r>
              <a:r>
                <a:rPr lang="en-US">
                  <a:latin typeface="Aptos Narrow" panose="020B0004020202020204" pitchFamily="34" charset="0"/>
                </a:rPr>
                <a:t> , </a:t>
              </a:r>
              <a:r>
                <a:rPr lang="en-US" b="1">
                  <a:latin typeface="Aptos Narrow" panose="020B0004020202020204" pitchFamily="34" charset="0"/>
                </a:rPr>
                <a:t>Insurance</a:t>
              </a:r>
              <a:endParaRPr lang="en-US">
                <a:latin typeface="Aptos Narrow" panose="020B0004020202020204" pitchFamily="34" charset="0"/>
              </a:endParaRPr>
            </a:p>
          </p:txBody>
        </p:sp>
        <p:pic>
          <p:nvPicPr>
            <p:cNvPr id="15" name="Graphic 14" descr="Bank with solid fill">
              <a:extLst>
                <a:ext uri="{FF2B5EF4-FFF2-40B4-BE49-F238E27FC236}">
                  <a16:creationId xmlns:a16="http://schemas.microsoft.com/office/drawing/2014/main" id="{7AEAA869-B6C8-6F71-116F-2FAE8366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9360" y="5353866"/>
              <a:ext cx="560157" cy="56015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1606BB-F264-2486-C4A8-F64C14058D9C}"/>
              </a:ext>
            </a:extLst>
          </p:cNvPr>
          <p:cNvGrpSpPr/>
          <p:nvPr/>
        </p:nvGrpSpPr>
        <p:grpSpPr>
          <a:xfrm>
            <a:off x="843269" y="4349116"/>
            <a:ext cx="5904041" cy="1170443"/>
            <a:chOff x="-9313" y="3869326"/>
            <a:chExt cx="4808792" cy="15081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5B75CA-B5DA-4E98-549B-21A181B3F89A}"/>
                </a:ext>
              </a:extLst>
            </p:cNvPr>
            <p:cNvSpPr txBox="1"/>
            <p:nvPr/>
          </p:nvSpPr>
          <p:spPr>
            <a:xfrm>
              <a:off x="708748" y="3869326"/>
              <a:ext cx="4090731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Hospital &amp; Treatment Details</a:t>
              </a:r>
            </a:p>
            <a:p>
              <a:r>
                <a:rPr lang="en-US" b="1" err="1">
                  <a:latin typeface="Aptos Narrow "/>
                </a:rPr>
                <a:t>Doctor_Specialization</a:t>
              </a:r>
              <a:r>
                <a:rPr lang="en-US" b="1">
                  <a:latin typeface="Aptos Narrow "/>
                </a:rPr>
                <a:t>, </a:t>
              </a:r>
              <a:r>
                <a:rPr lang="en-US" b="1" err="1">
                  <a:latin typeface="Aptos Narrow "/>
                </a:rPr>
                <a:t>Appointment_Type</a:t>
              </a:r>
              <a:r>
                <a:rPr lang="en-US">
                  <a:latin typeface="Aptos Narrow "/>
                </a:rPr>
                <a:t>, </a:t>
              </a:r>
              <a:r>
                <a:rPr lang="en-US" b="1" err="1">
                  <a:latin typeface="Aptos Narrow "/>
                </a:rPr>
                <a:t>Admit_Type</a:t>
              </a:r>
              <a:r>
                <a:rPr lang="en-US">
                  <a:latin typeface="Aptos Narrow "/>
                </a:rPr>
                <a:t>, </a:t>
              </a:r>
              <a:r>
                <a:rPr lang="en-US" b="1" err="1">
                  <a:latin typeface="Aptos Narrow "/>
                </a:rPr>
                <a:t>ICU_Required</a:t>
              </a:r>
              <a:r>
                <a:rPr lang="en-US" b="1">
                  <a:latin typeface="Aptos Narrow "/>
                </a:rPr>
                <a:t>, Days, Visits</a:t>
              </a:r>
              <a:endParaRPr lang="en-US">
                <a:latin typeface="Aptos Narrow "/>
              </a:endParaRPr>
            </a:p>
            <a:p>
              <a:endParaRPr lang="en-US"/>
            </a:p>
          </p:txBody>
        </p:sp>
        <p:pic>
          <p:nvPicPr>
            <p:cNvPr id="18" name="Graphic 17" descr="Stethoscope with solid fill">
              <a:extLst>
                <a:ext uri="{FF2B5EF4-FFF2-40B4-BE49-F238E27FC236}">
                  <a16:creationId xmlns:a16="http://schemas.microsoft.com/office/drawing/2014/main" id="{A70DE1E0-E1BF-84C6-A74B-68376F77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9313" y="3896414"/>
              <a:ext cx="855877" cy="85587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AA8E5F-AAF0-0203-EBDD-6A89E82B4591}"/>
              </a:ext>
            </a:extLst>
          </p:cNvPr>
          <p:cNvGrpSpPr/>
          <p:nvPr/>
        </p:nvGrpSpPr>
        <p:grpSpPr>
          <a:xfrm>
            <a:off x="8138071" y="4160090"/>
            <a:ext cx="5128456" cy="874292"/>
            <a:chOff x="5124365" y="3879670"/>
            <a:chExt cx="3622636" cy="5774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7A3BA8-19B0-AB43-77FA-0EA404E3B282}"/>
                </a:ext>
              </a:extLst>
            </p:cNvPr>
            <p:cNvSpPr txBox="1"/>
            <p:nvPr/>
          </p:nvSpPr>
          <p:spPr>
            <a:xfrm>
              <a:off x="5643596" y="3993469"/>
              <a:ext cx="3103405" cy="447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Medical Outcomes</a:t>
              </a:r>
            </a:p>
            <a:p>
              <a:r>
                <a:rPr lang="en-US" b="1">
                  <a:latin typeface="Aptos Narrow" panose="020B0004020202020204" pitchFamily="34" charset="0"/>
                </a:rPr>
                <a:t>Disease</a:t>
              </a:r>
              <a:r>
                <a:rPr lang="en-US">
                  <a:latin typeface="Aptos Narrow" panose="020B0004020202020204" pitchFamily="34" charset="0"/>
                </a:rPr>
                <a:t> </a:t>
              </a:r>
              <a:r>
                <a:rPr lang="en-US" b="1">
                  <a:latin typeface="Aptos Narrow" panose="020B0004020202020204" pitchFamily="34" charset="0"/>
                </a:rPr>
                <a:t>, Outcome, Readmitted, Status</a:t>
              </a:r>
              <a:endParaRPr lang="en-US">
                <a:latin typeface="Aptos Narrow" panose="020B0004020202020204" pitchFamily="34" charset="0"/>
              </a:endParaRPr>
            </a:p>
          </p:txBody>
        </p:sp>
        <p:pic>
          <p:nvPicPr>
            <p:cNvPr id="21" name="Graphic 20" descr="Bar chart with solid fill">
              <a:extLst>
                <a:ext uri="{FF2B5EF4-FFF2-40B4-BE49-F238E27FC236}">
                  <a16:creationId xmlns:a16="http://schemas.microsoft.com/office/drawing/2014/main" id="{88513DEF-6B7C-BFB3-94A1-A0B2F2B2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24365" y="3879670"/>
              <a:ext cx="577497" cy="57749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047218-B126-CAD2-647A-FC96430F128E}"/>
              </a:ext>
            </a:extLst>
          </p:cNvPr>
          <p:cNvGrpSpPr/>
          <p:nvPr/>
        </p:nvGrpSpPr>
        <p:grpSpPr>
          <a:xfrm>
            <a:off x="8138070" y="2815986"/>
            <a:ext cx="5300677" cy="1001010"/>
            <a:chOff x="8138070" y="2583742"/>
            <a:chExt cx="5300677" cy="10010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3A5371-5980-EAAC-3FF8-30CDC9687CAA}"/>
                </a:ext>
              </a:extLst>
            </p:cNvPr>
            <p:cNvSpPr txBox="1"/>
            <p:nvPr/>
          </p:nvSpPr>
          <p:spPr>
            <a:xfrm>
              <a:off x="8837115" y="2630645"/>
              <a:ext cx="460163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Lifestyle &amp; Risk Factors</a:t>
              </a:r>
            </a:p>
            <a:p>
              <a:r>
                <a:rPr lang="en-US" b="1">
                  <a:latin typeface="Aptos Narrow" panose="020B0004020202020204" pitchFamily="34" charset="0"/>
                </a:rPr>
                <a:t>Smoke</a:t>
              </a:r>
              <a:r>
                <a:rPr lang="en-US">
                  <a:latin typeface="Aptos Narrow" panose="020B0004020202020204" pitchFamily="34" charset="0"/>
                </a:rPr>
                <a:t>, </a:t>
              </a:r>
              <a:r>
                <a:rPr lang="en-US" b="1">
                  <a:latin typeface="Aptos Narrow" panose="020B0004020202020204" pitchFamily="34" charset="0"/>
                </a:rPr>
                <a:t>Alcohol</a:t>
              </a:r>
              <a:r>
                <a:rPr lang="en-US">
                  <a:latin typeface="Aptos Narrow" panose="020B0004020202020204" pitchFamily="34" charset="0"/>
                </a:rPr>
                <a:t> , </a:t>
              </a:r>
              <a:r>
                <a:rPr lang="en-US" b="1" err="1">
                  <a:latin typeface="Aptos Narrow" panose="020B0004020202020204" pitchFamily="34" charset="0"/>
                </a:rPr>
                <a:t>Stress_Level</a:t>
              </a:r>
              <a:r>
                <a:rPr lang="en-US">
                  <a:latin typeface="Aptos Narrow" panose="020B0004020202020204" pitchFamily="34" charset="0"/>
                </a:rPr>
                <a:t> , </a:t>
              </a:r>
            </a:p>
            <a:p>
              <a:r>
                <a:rPr lang="en-US" b="1" err="1">
                  <a:latin typeface="Aptos Narrow" panose="020B0004020202020204" pitchFamily="34" charset="0"/>
                </a:rPr>
                <a:t>Chronic_Disease</a:t>
              </a:r>
              <a:r>
                <a:rPr lang="en-US">
                  <a:latin typeface="Aptos Narrow" panose="020B0004020202020204" pitchFamily="34" charset="0"/>
                </a:rPr>
                <a:t> </a:t>
              </a:r>
            </a:p>
          </p:txBody>
        </p:sp>
        <p:pic>
          <p:nvPicPr>
            <p:cNvPr id="23" name="Graphic 22" descr="Medical with solid fill">
              <a:extLst>
                <a:ext uri="{FF2B5EF4-FFF2-40B4-BE49-F238E27FC236}">
                  <a16:creationId xmlns:a16="http://schemas.microsoft.com/office/drawing/2014/main" id="{F4555024-81D2-81FB-73D1-717749A3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138070" y="2583742"/>
              <a:ext cx="732749" cy="732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90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BD194-DA65-2A7B-2C6D-1295EF9797BE}"/>
              </a:ext>
            </a:extLst>
          </p:cNvPr>
          <p:cNvSpPr txBox="1"/>
          <p:nvPr/>
        </p:nvSpPr>
        <p:spPr>
          <a:xfrm>
            <a:off x="3955568" y="146869"/>
            <a:ext cx="671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Lora" pitchFamily="2" charset="0"/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6136A-D3EC-9DBB-B6C6-0146A3EBE83A}"/>
              </a:ext>
            </a:extLst>
          </p:cNvPr>
          <p:cNvSpPr txBox="1"/>
          <p:nvPr/>
        </p:nvSpPr>
        <p:spPr>
          <a:xfrm>
            <a:off x="1047750" y="1065843"/>
            <a:ext cx="1276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improve model accuracy and reduce complexity, the most relevant health-related features were selected based on correlation analysis and domain knowledge.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7158B-D275-81FD-1CA9-3125C947C514}"/>
              </a:ext>
            </a:extLst>
          </p:cNvPr>
          <p:cNvSpPr txBox="1"/>
          <p:nvPr/>
        </p:nvSpPr>
        <p:spPr>
          <a:xfrm>
            <a:off x="1285875" y="2514997"/>
            <a:ext cx="9325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Age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Influences disease risk and treatment cost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Height (cm)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Used for physical assessment and BMI calculation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Weight (kg)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Indicates body condition and health risk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Blood Pressure (BP)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Key indicator of cardiovascular health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Sugar Level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Important for diabetes and metabolic conditions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Cholesterol Level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Associated with heart disease risk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Days in Hospital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Reflects severity of illness and treatment duration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Number of Visits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Indicates frequency of medical attention required</a:t>
            </a:r>
          </a:p>
          <a:p>
            <a:endParaRPr lang="en-US" dirty="0"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askerville Old Face" panose="02020602080505020303" pitchFamily="18" charset="0"/>
                <a:cs typeface="Poppins" panose="00000500000000000000" pitchFamily="2" charset="0"/>
              </a:rPr>
              <a:t>Treatment Cost</a:t>
            </a:r>
            <a:r>
              <a:rPr lang="en-US" dirty="0">
                <a:latin typeface="Baskerville Old Face" panose="02020602080505020303" pitchFamily="18" charset="0"/>
                <a:cs typeface="Poppins" panose="00000500000000000000" pitchFamily="2" charset="0"/>
              </a:rPr>
              <a:t> – Primary target variable for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746D-5C59-2653-98CC-DA6F366DA139}"/>
              </a:ext>
            </a:extLst>
          </p:cNvPr>
          <p:cNvSpPr txBox="1"/>
          <p:nvPr/>
        </p:nvSpPr>
        <p:spPr>
          <a:xfrm>
            <a:off x="1047750" y="1851975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81145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CE730-F387-3AF4-3836-1F41BD88B430}"/>
              </a:ext>
            </a:extLst>
          </p:cNvPr>
          <p:cNvSpPr txBox="1"/>
          <p:nvPr/>
        </p:nvSpPr>
        <p:spPr>
          <a:xfrm>
            <a:off x="2345912" y="16460"/>
            <a:ext cx="925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Lora" pitchFamily="2" charset="0"/>
              </a:rPr>
              <a:t>Machine Learning Models Used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106F63-7B1A-F1E3-2335-B456C3735DAD}"/>
              </a:ext>
            </a:extLst>
          </p:cNvPr>
          <p:cNvGrpSpPr/>
          <p:nvPr/>
        </p:nvGrpSpPr>
        <p:grpSpPr>
          <a:xfrm>
            <a:off x="3791086" y="2779621"/>
            <a:ext cx="6624736" cy="1478597"/>
            <a:chOff x="3781473" y="2745682"/>
            <a:chExt cx="6624736" cy="1478597"/>
          </a:xfrm>
        </p:grpSpPr>
        <p:sp>
          <p:nvSpPr>
            <p:cNvPr id="2" name="Rectangle: Diagonal Corners Rounded 1">
              <a:extLst>
                <a:ext uri="{FF2B5EF4-FFF2-40B4-BE49-F238E27FC236}">
                  <a16:creationId xmlns:a16="http://schemas.microsoft.com/office/drawing/2014/main" id="{0804162F-AFEA-24C7-D83A-82A6EFE31D15}"/>
                </a:ext>
              </a:extLst>
            </p:cNvPr>
            <p:cNvSpPr/>
            <p:nvPr/>
          </p:nvSpPr>
          <p:spPr>
            <a:xfrm>
              <a:off x="3781473" y="2745682"/>
              <a:ext cx="6624736" cy="1320991"/>
            </a:xfrm>
            <a:prstGeom prst="round2DiagRect">
              <a:avLst>
                <a:gd name="adj1" fmla="val 16667"/>
                <a:gd name="adj2" fmla="val 1386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D30FDE-39C6-BE16-3824-9CA615010375}"/>
                </a:ext>
              </a:extLst>
            </p:cNvPr>
            <p:cNvSpPr txBox="1"/>
            <p:nvPr/>
          </p:nvSpPr>
          <p:spPr>
            <a:xfrm>
              <a:off x="3966805" y="2808507"/>
              <a:ext cx="619268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ahnschrift Light SemiCondensed" panose="020B0502040204020203" pitchFamily="34" charset="0"/>
                </a:rPr>
                <a:t>        K-Nearest Neighbors (KNN)</a:t>
              </a:r>
              <a:endParaRPr lang="en-US" sz="2000" dirty="0">
                <a:latin typeface="Bahnschrift Light SemiCondensed" panose="020B0502040204020203" pitchFamily="34" charset="0"/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Distance-based algorithm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Classifies patients based on similarity to nearby data points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Useful for pattern recognition in patient health profiles</a:t>
              </a:r>
            </a:p>
            <a:p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353D0D-2885-D4B1-EC6D-AFCFA19DCB98}"/>
              </a:ext>
            </a:extLst>
          </p:cNvPr>
          <p:cNvGrpSpPr/>
          <p:nvPr/>
        </p:nvGrpSpPr>
        <p:grpSpPr>
          <a:xfrm>
            <a:off x="2888322" y="737844"/>
            <a:ext cx="5226977" cy="980172"/>
            <a:chOff x="2993098" y="908538"/>
            <a:chExt cx="3830808" cy="9801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B42D96-7898-EB83-DC88-C220DF88558F}"/>
                </a:ext>
              </a:extLst>
            </p:cNvPr>
            <p:cNvSpPr txBox="1"/>
            <p:nvPr/>
          </p:nvSpPr>
          <p:spPr>
            <a:xfrm>
              <a:off x="3799570" y="1057713"/>
              <a:ext cx="30243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Poppins" panose="00000500000000000000" pitchFamily="2" charset="0"/>
                  <a:cs typeface="Poppins" panose="00000500000000000000" pitchFamily="2" charset="0"/>
                </a:rPr>
                <a:t>Classification Models</a:t>
              </a:r>
            </a:p>
          </p:txBody>
        </p:sp>
        <p:pic>
          <p:nvPicPr>
            <p:cNvPr id="6" name="Graphic 5" descr="Bullseye with solid fill">
              <a:extLst>
                <a:ext uri="{FF2B5EF4-FFF2-40B4-BE49-F238E27FC236}">
                  <a16:creationId xmlns:a16="http://schemas.microsoft.com/office/drawing/2014/main" id="{093F9079-0C5B-48D4-DB51-961302098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93098" y="908538"/>
              <a:ext cx="698460" cy="698460"/>
            </a:xfrm>
            <a:prstGeom prst="rect">
              <a:avLst/>
            </a:prstGeom>
          </p:spPr>
        </p:pic>
      </p:grp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E1CE92F2-F5A8-67F4-1AF4-11BD9474501B}"/>
              </a:ext>
            </a:extLst>
          </p:cNvPr>
          <p:cNvSpPr/>
          <p:nvPr/>
        </p:nvSpPr>
        <p:spPr>
          <a:xfrm>
            <a:off x="3756746" y="1329910"/>
            <a:ext cx="6649557" cy="1320991"/>
          </a:xfrm>
          <a:prstGeom prst="round2DiagRect">
            <a:avLst>
              <a:gd name="adj1" fmla="val 16667"/>
              <a:gd name="adj2" fmla="val 1386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7BDC9-48ED-F417-1846-0D7935B3DA65}"/>
              </a:ext>
            </a:extLst>
          </p:cNvPr>
          <p:cNvSpPr txBox="1"/>
          <p:nvPr/>
        </p:nvSpPr>
        <p:spPr>
          <a:xfrm>
            <a:off x="3988719" y="1421018"/>
            <a:ext cx="64087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        </a:t>
            </a:r>
            <a:r>
              <a:rPr lang="en-US" sz="2000" b="1" dirty="0">
                <a:latin typeface="Bahnschrift SemiBold SemiConden" panose="020B0502040204020203" pitchFamily="34" charset="0"/>
              </a:rPr>
              <a:t>Random Forest Classifier</a:t>
            </a:r>
            <a:endParaRPr lang="en-US" dirty="0">
              <a:latin typeface="Bahnschrift SemiBold SemiConden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ptos Display" panose="020B0004020202020204" pitchFamily="34" charset="0"/>
              </a:rPr>
              <a:t>Ensemble-based model using multiple decision trees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ptos Display" panose="020B0004020202020204" pitchFamily="34" charset="0"/>
              </a:rPr>
              <a:t>Handles complex relationships and reduces overfitting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ptos Display" panose="020B0004020202020204" pitchFamily="34" charset="0"/>
              </a:rPr>
              <a:t>Provides high accuracy and feature importance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353B0-082B-B976-02DA-DFA7BB5EE15F}"/>
              </a:ext>
            </a:extLst>
          </p:cNvPr>
          <p:cNvGrpSpPr/>
          <p:nvPr/>
        </p:nvGrpSpPr>
        <p:grpSpPr>
          <a:xfrm>
            <a:off x="3799570" y="4224279"/>
            <a:ext cx="6910586" cy="1298968"/>
            <a:chOff x="3756747" y="3976992"/>
            <a:chExt cx="6910586" cy="1298968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31BB124F-BFDD-1A1E-F56F-6793BF8C4979}"/>
                </a:ext>
              </a:extLst>
            </p:cNvPr>
            <p:cNvSpPr/>
            <p:nvPr/>
          </p:nvSpPr>
          <p:spPr>
            <a:xfrm>
              <a:off x="3756747" y="3976992"/>
              <a:ext cx="6667559" cy="1298968"/>
            </a:xfrm>
            <a:prstGeom prst="round2DiagRect">
              <a:avLst>
                <a:gd name="adj1" fmla="val 16667"/>
                <a:gd name="adj2" fmla="val 1386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6A50D-D316-7F16-1CF5-6639527E7750}"/>
                </a:ext>
              </a:extLst>
            </p:cNvPr>
            <p:cNvSpPr txBox="1"/>
            <p:nvPr/>
          </p:nvSpPr>
          <p:spPr>
            <a:xfrm>
              <a:off x="4398853" y="4055751"/>
              <a:ext cx="626848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ahnschrift Light SemiCondensed" panose="020B0502040204020203" pitchFamily="34" charset="0"/>
                </a:rPr>
                <a:t>Logistic Regression</a:t>
              </a:r>
              <a:endParaRPr lang="en-US" sz="2000" dirty="0">
                <a:latin typeface="Bahnschrift Light SemiCondensed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Simple and interpretable linear classification model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Effective for binary outcomes such as </a:t>
              </a:r>
              <a:r>
                <a:rPr lang="en-US" sz="1600" i="1" dirty="0">
                  <a:latin typeface="Aptos Display" panose="020B0004020202020204" pitchFamily="34" charset="0"/>
                </a:rPr>
                <a:t>Recovered / Not Recovered</a:t>
              </a:r>
              <a:endParaRPr lang="en-US" sz="1600" dirty="0">
                <a:latin typeface="Aptos Display" panose="020B00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Works well with well-selected features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32431-4081-2A7B-3F1D-B15978583AD3}"/>
              </a:ext>
            </a:extLst>
          </p:cNvPr>
          <p:cNvGrpSpPr/>
          <p:nvPr/>
        </p:nvGrpSpPr>
        <p:grpSpPr>
          <a:xfrm>
            <a:off x="2999864" y="5437631"/>
            <a:ext cx="4958073" cy="673597"/>
            <a:chOff x="3017961" y="4993607"/>
            <a:chExt cx="4958073" cy="6735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B1F4F-2811-D599-1F63-EB9D35C03C27}"/>
                </a:ext>
              </a:extLst>
            </p:cNvPr>
            <p:cNvSpPr txBox="1"/>
            <p:nvPr/>
          </p:nvSpPr>
          <p:spPr>
            <a:xfrm>
              <a:off x="3799570" y="5168862"/>
              <a:ext cx="4176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Poppins" panose="00000500000000000000" pitchFamily="2" charset="0"/>
                  <a:cs typeface="Poppins" panose="00000500000000000000" pitchFamily="2" charset="0"/>
                </a:rPr>
                <a:t>Regression</a:t>
              </a:r>
              <a:r>
                <a:rPr lang="en-US" sz="2000" b="1">
                  <a:latin typeface="Poppins" panose="00000500000000000000" pitchFamily="2" charset="0"/>
                  <a:cs typeface="Poppins" panose="00000500000000000000" pitchFamily="2" charset="0"/>
                </a:rPr>
                <a:t> Model</a:t>
              </a:r>
            </a:p>
          </p:txBody>
        </p:sp>
        <p:pic>
          <p:nvPicPr>
            <p:cNvPr id="13" name="Graphic 12" descr="Bar graph with upward trend with solid fill">
              <a:extLst>
                <a:ext uri="{FF2B5EF4-FFF2-40B4-BE49-F238E27FC236}">
                  <a16:creationId xmlns:a16="http://schemas.microsoft.com/office/drawing/2014/main" id="{E65D1763-06B4-0FD1-7820-1219A1333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7961" y="4993607"/>
              <a:ext cx="673597" cy="67359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67D82D-5E67-51DC-0945-514EEC4AFEB2}"/>
              </a:ext>
            </a:extLst>
          </p:cNvPr>
          <p:cNvGrpSpPr/>
          <p:nvPr/>
        </p:nvGrpSpPr>
        <p:grpSpPr>
          <a:xfrm>
            <a:off x="3756747" y="6270911"/>
            <a:ext cx="6667559" cy="1573379"/>
            <a:chOff x="3778158" y="5713246"/>
            <a:chExt cx="6667559" cy="1573379"/>
          </a:xfrm>
        </p:grpSpPr>
        <p:sp>
          <p:nvSpPr>
            <p:cNvPr id="14" name="Rectangle: Diagonal Corners Rounded 13">
              <a:extLst>
                <a:ext uri="{FF2B5EF4-FFF2-40B4-BE49-F238E27FC236}">
                  <a16:creationId xmlns:a16="http://schemas.microsoft.com/office/drawing/2014/main" id="{CDFD2749-4750-5D3C-EB01-2EBA8484E77D}"/>
                </a:ext>
              </a:extLst>
            </p:cNvPr>
            <p:cNvSpPr/>
            <p:nvPr/>
          </p:nvSpPr>
          <p:spPr>
            <a:xfrm>
              <a:off x="3778158" y="5713246"/>
              <a:ext cx="6667559" cy="1415773"/>
            </a:xfrm>
            <a:prstGeom prst="round2DiagRect">
              <a:avLst>
                <a:gd name="adj1" fmla="val 16667"/>
                <a:gd name="adj2" fmla="val 1386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3BF146-9152-91B5-DCE3-AB4EFD2D09EF}"/>
                </a:ext>
              </a:extLst>
            </p:cNvPr>
            <p:cNvSpPr txBox="1"/>
            <p:nvPr/>
          </p:nvSpPr>
          <p:spPr>
            <a:xfrm>
              <a:off x="4420264" y="5870853"/>
              <a:ext cx="576064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ahnschrift Light SemiCondensed" panose="020B0502040204020203" pitchFamily="34" charset="0"/>
                </a:rPr>
                <a:t>Random Forest Regressor </a:t>
              </a:r>
              <a:endParaRPr lang="en-US" sz="2000" dirty="0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Predicts the number of days required for patient recovery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Captures non-linear relationships between health parameters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latin typeface="Aptos Display" panose="020B0004020202020204" pitchFamily="34" charset="0"/>
                </a:rPr>
                <a:t>Robust to noise and performs well on real-world healthcare data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99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ADC0B-8F5E-3F28-AFDD-1F24B6DA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9" t="1002" r="5680" b="9095"/>
          <a:stretch>
            <a:fillRect/>
          </a:stretch>
        </p:blipFill>
        <p:spPr>
          <a:xfrm>
            <a:off x="114301" y="876301"/>
            <a:ext cx="6486524" cy="3380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5B24B-D6FF-20E8-25C2-CB0BE50E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8" r="15527" b="18942"/>
          <a:stretch>
            <a:fillRect/>
          </a:stretch>
        </p:blipFill>
        <p:spPr>
          <a:xfrm>
            <a:off x="7315200" y="876301"/>
            <a:ext cx="6619874" cy="3380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F8FE4-99DD-1377-E5F2-F330DC6BC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2" y="4462018"/>
            <a:ext cx="6486524" cy="3393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D5D12-A8DA-EB27-357C-C70D56D5D3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8" t="946"/>
          <a:stretch>
            <a:fillRect/>
          </a:stretch>
        </p:blipFill>
        <p:spPr>
          <a:xfrm>
            <a:off x="7315200" y="4539703"/>
            <a:ext cx="6619874" cy="3316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F5DA6B-51D0-F1E8-D0AF-D59E7C866BD4}"/>
              </a:ext>
            </a:extLst>
          </p:cNvPr>
          <p:cNvSpPr txBox="1"/>
          <p:nvPr/>
        </p:nvSpPr>
        <p:spPr>
          <a:xfrm>
            <a:off x="1743075" y="65603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Lora" pitchFamily="2" charset="0"/>
              </a:rPr>
              <a:t>Data 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302840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940</Words>
  <Application>Microsoft Office PowerPoint</Application>
  <PresentationFormat>Custom</PresentationFormat>
  <Paragraphs>148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dipsubha2707@outlook.com</cp:lastModifiedBy>
  <cp:revision>4</cp:revision>
  <dcterms:created xsi:type="dcterms:W3CDTF">2026-02-10T14:51:12Z</dcterms:created>
  <dcterms:modified xsi:type="dcterms:W3CDTF">2026-02-11T08:06:34Z</dcterms:modified>
</cp:coreProperties>
</file>